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1"/>
  </p:notesMasterIdLst>
  <p:sldIdLst>
    <p:sldId id="926" r:id="rId2"/>
    <p:sldId id="681" r:id="rId3"/>
    <p:sldId id="788" r:id="rId4"/>
    <p:sldId id="921" r:id="rId5"/>
    <p:sldId id="682" r:id="rId6"/>
    <p:sldId id="705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683" r:id="rId15"/>
    <p:sldId id="507" r:id="rId16"/>
    <p:sldId id="675" r:id="rId17"/>
    <p:sldId id="676" r:id="rId18"/>
    <p:sldId id="621" r:id="rId19"/>
    <p:sldId id="685" r:id="rId20"/>
    <p:sldId id="803" r:id="rId21"/>
    <p:sldId id="804" r:id="rId22"/>
    <p:sldId id="805" r:id="rId23"/>
    <p:sldId id="806" r:id="rId24"/>
    <p:sldId id="811" r:id="rId25"/>
    <p:sldId id="807" r:id="rId26"/>
    <p:sldId id="750" r:id="rId27"/>
    <p:sldId id="802" r:id="rId28"/>
    <p:sldId id="801" r:id="rId29"/>
    <p:sldId id="827" r:id="rId30"/>
    <p:sldId id="752" r:id="rId31"/>
    <p:sldId id="755" r:id="rId32"/>
    <p:sldId id="829" r:id="rId33"/>
    <p:sldId id="828" r:id="rId34"/>
    <p:sldId id="922" r:id="rId35"/>
    <p:sldId id="770" r:id="rId36"/>
    <p:sldId id="781" r:id="rId37"/>
    <p:sldId id="808" r:id="rId38"/>
    <p:sldId id="775" r:id="rId39"/>
    <p:sldId id="777" r:id="rId40"/>
    <p:sldId id="830" r:id="rId41"/>
    <p:sldId id="812" r:id="rId42"/>
    <p:sldId id="815" r:id="rId43"/>
    <p:sldId id="778" r:id="rId44"/>
    <p:sldId id="779" r:id="rId45"/>
    <p:sldId id="774" r:id="rId46"/>
    <p:sldId id="851" r:id="rId47"/>
    <p:sldId id="852" r:id="rId48"/>
    <p:sldId id="880" r:id="rId49"/>
    <p:sldId id="881" r:id="rId50"/>
    <p:sldId id="882" r:id="rId51"/>
    <p:sldId id="883" r:id="rId52"/>
    <p:sldId id="884" r:id="rId53"/>
    <p:sldId id="911" r:id="rId54"/>
    <p:sldId id="912" r:id="rId55"/>
    <p:sldId id="914" r:id="rId56"/>
    <p:sldId id="916" r:id="rId57"/>
    <p:sldId id="915" r:id="rId58"/>
    <p:sldId id="917" r:id="rId59"/>
    <p:sldId id="918" r:id="rId60"/>
    <p:sldId id="919" r:id="rId61"/>
    <p:sldId id="920" r:id="rId62"/>
    <p:sldId id="833" r:id="rId63"/>
    <p:sldId id="832" r:id="rId64"/>
    <p:sldId id="823" r:id="rId65"/>
    <p:sldId id="838" r:id="rId66"/>
    <p:sldId id="839" r:id="rId67"/>
    <p:sldId id="907" r:id="rId68"/>
    <p:sldId id="842" r:id="rId69"/>
    <p:sldId id="840" r:id="rId70"/>
    <p:sldId id="841" r:id="rId71"/>
    <p:sldId id="834" r:id="rId72"/>
    <p:sldId id="846" r:id="rId73"/>
    <p:sldId id="872" r:id="rId74"/>
    <p:sldId id="873" r:id="rId75"/>
    <p:sldId id="901" r:id="rId76"/>
    <p:sldId id="874" r:id="rId77"/>
    <p:sldId id="847" r:id="rId78"/>
    <p:sldId id="843" r:id="rId79"/>
    <p:sldId id="848" r:id="rId80"/>
    <p:sldId id="844" r:id="rId81"/>
    <p:sldId id="902" r:id="rId82"/>
    <p:sldId id="903" r:id="rId83"/>
    <p:sldId id="905" r:id="rId84"/>
    <p:sldId id="906" r:id="rId85"/>
    <p:sldId id="904" r:id="rId86"/>
    <p:sldId id="835" r:id="rId87"/>
    <p:sldId id="849" r:id="rId88"/>
    <p:sldId id="850" r:id="rId89"/>
    <p:sldId id="856" r:id="rId90"/>
    <p:sldId id="857" r:id="rId91"/>
    <p:sldId id="858" r:id="rId92"/>
    <p:sldId id="855" r:id="rId93"/>
    <p:sldId id="859" r:id="rId94"/>
    <p:sldId id="890" r:id="rId95"/>
    <p:sldId id="891" r:id="rId96"/>
    <p:sldId id="892" r:id="rId97"/>
    <p:sldId id="893" r:id="rId98"/>
    <p:sldId id="897" r:id="rId99"/>
    <p:sldId id="898" r:id="rId100"/>
    <p:sldId id="836" r:id="rId101"/>
    <p:sldId id="817" r:id="rId102"/>
    <p:sldId id="885" r:id="rId103"/>
    <p:sldId id="878" r:id="rId104"/>
    <p:sldId id="879" r:id="rId105"/>
    <p:sldId id="886" r:id="rId106"/>
    <p:sldId id="825" r:id="rId107"/>
    <p:sldId id="888" r:id="rId108"/>
    <p:sldId id="826" r:id="rId109"/>
    <p:sldId id="866" r:id="rId110"/>
    <p:sldId id="867" r:id="rId111"/>
    <p:sldId id="868" r:id="rId112"/>
    <p:sldId id="869" r:id="rId113"/>
    <p:sldId id="871" r:id="rId114"/>
    <p:sldId id="870" r:id="rId115"/>
    <p:sldId id="889" r:id="rId116"/>
    <p:sldId id="862" r:id="rId117"/>
    <p:sldId id="863" r:id="rId118"/>
    <p:sldId id="864" r:id="rId119"/>
    <p:sldId id="865" r:id="rId120"/>
    <p:sldId id="845" r:id="rId121"/>
    <p:sldId id="894" r:id="rId122"/>
    <p:sldId id="729" r:id="rId123"/>
    <p:sldId id="909" r:id="rId124"/>
    <p:sldId id="913" r:id="rId125"/>
    <p:sldId id="837" r:id="rId126"/>
    <p:sldId id="895" r:id="rId127"/>
    <p:sldId id="646" r:id="rId128"/>
    <p:sldId id="927" r:id="rId129"/>
    <p:sldId id="924" r:id="rId130"/>
    <p:sldId id="899" r:id="rId131"/>
    <p:sldId id="925" r:id="rId132"/>
    <p:sldId id="896" r:id="rId133"/>
    <p:sldId id="910" r:id="rId134"/>
    <p:sldId id="900" r:id="rId135"/>
    <p:sldId id="876" r:id="rId136"/>
    <p:sldId id="877" r:id="rId137"/>
    <p:sldId id="574" r:id="rId138"/>
    <p:sldId id="416" r:id="rId139"/>
    <p:sldId id="923" r:id="rId140"/>
  </p:sldIdLst>
  <p:sldSz cx="12192000" cy="6858000"/>
  <p:notesSz cx="6858000" cy="9144000"/>
  <p:embeddedFontLst>
    <p:embeddedFont>
      <p:font typeface="Calibri Light" panose="020F0302020204030204" pitchFamily="34" charset="0"/>
      <p:regular r:id="rId142"/>
      <p:italic r:id="rId143"/>
    </p:embeddedFont>
    <p:embeddedFont>
      <p:font typeface="Calibri" panose="020F0502020204030204" pitchFamily="34" charset="0"/>
      <p:regular r:id="rId144"/>
      <p:bold r:id="rId145"/>
      <p:italic r:id="rId146"/>
      <p:boldItalic r:id="rId147"/>
    </p:embeddedFont>
    <p:embeddedFont>
      <p:font typeface="Century" panose="02040604050505020304" pitchFamily="18" charset="0"/>
      <p:regular r:id="rId1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A1B"/>
    <a:srgbClr val="333333"/>
    <a:srgbClr val="B31B1B"/>
    <a:srgbClr val="FF5050"/>
    <a:srgbClr val="B3B3B3"/>
    <a:srgbClr val="FFFFFF"/>
    <a:srgbClr val="0BEBDE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80" autoAdjust="0"/>
    <p:restoredTop sz="81180" autoAdjust="0"/>
  </p:normalViewPr>
  <p:slideViewPr>
    <p:cSldViewPr snapToGrid="0">
      <p:cViewPr varScale="1">
        <p:scale>
          <a:sx n="53" d="100"/>
          <a:sy n="53" d="100"/>
        </p:scale>
        <p:origin x="840" y="40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0T15:48:14.4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7783 682 912 0,'36'-143'387'16,"-65"124"-193"-16,-1-2-184 16,-8-9-138-16,-7 3-13 15,-10 3 12-15,-7-1 31 16,-23 6 96-16,-8-5 14 0,-15-5-2 16,-7 3-8-16,-6 5-4 15,6-9 6-15,-6 5 22 16,0-3 12-16,-2-6 21 15,-11 9 6-15,-8 3 5 16,-9 3-10-16,0 9-22 16,3-1-17-16,-3 9-64 15,0 2-38-15,-12 0-41 16,-9 2-11-16,-3 0 37 16,12 0 35-16,-1 5 54 15,14 3 26-15,-10-10 39 16,-12-2 24-16,2 0 17 15,-8-2-5-15,8 8-21 16,-2 2-20-16,2 7-24 16,-10 0-8-16,-5 6-14 15,9 2-9-15,-1 11-12 16,5 2-9-16,2 4-9 16,-12 0 4-16,1-1 10 0,1 5 13 15,16 9 23-15,9 4 12 16,9 13 13-16,-3 9-1 15,0 5-15-15,7 6-10 16,15 9-17-16,14-8-5 16,24 7-8-16,0 2 0 15,14-16 3-15,7 3 5 16,7 0 15-16,8 0 4 16,12 11 8-16,1 2 2 15,8 1-7-15,0 5 0 0,17 3-8 16,3-3-2-16,14-17-3 15,17-2-2-15,4-7-3 16,15-8-1-16,20 3 0 16,3-14 0-16,18-2 2 15,8 3 2-15,11-3 10 16,12 5 6-16,26-3 9 16,13 1-1-16,21-3-8 15,2 0-3-15,10 1-9 16,1-7-1-16,27-7-5 15,13 1 1-15,4-15-1 16,13-3 0-16,9-3 6 16,-62-16-2-1,-94-4 3-15,1 3 2 0,303 14 4 16,6 7 3-16,-33-3-1 16,-120-2-3-16,-14-1-13 15,6-5-8-15,9-7-2 0,-13-1-2 16,4-5 11-16,0-6 4 15,11-7 5-15,-3-3 3 16,-6-16 0-16,-4-2-2 16,-2-8 0-16,-4-4-1 15,-9-5-4-15,-8-11 0 16,-7-5-5-16,-4-12 1 16,-13-14-7-16,-10-11-8 15,-30-18-10-15,-11-1 0 0,-6-2 6 16,-13 6 11-16,-8 15 14 15,-15 4 8-15,-28 5 20 16,-17 4 11-16,-36 4 5 16,-15-2-10-16,-35 7-34 15,-12-16-13-15,-35-1-29 16,-16-5-1-16,-16-6 10 16,-9 6 3-16,-2-8 21 15,0-3 5-15,2-8 10 16,0-4 0-16,-15 2-3 15,-10 2-4-15,-16 11-14 16,-8 8-8-16,1 13-8 16,-7 8-13-16,-28 16-25 15,-11 1-9-15,-22 13-92 16,-10 5-105-16,-31 14 179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9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So what am</a:t>
            </a:r>
            <a:r>
              <a:rPr lang="en-US" baseline="0" dirty="0"/>
              <a:t> I doing in all of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4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metadata for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from AEA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the</a:t>
            </a:r>
            <a:r>
              <a:rPr lang="en-US" baseline="0" dirty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2020-03-31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tiff"/><Relationship Id="rId7" Type="http://schemas.openxmlformats.org/officeDocument/2006/relationships/image" Target="NUL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hyperlink" Target="https://www.projecttier.org/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3735536" TargetMode="Externa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sd.eu/en/le-centre-dacces-securise-aux-donnees-casd/certification-de-resultats-cascad-casd/" TargetMode="External"/><Relationship Id="rId3" Type="http://schemas.openxmlformats.org/officeDocument/2006/relationships/hyperlink" Target="https://aeadataeditor.github.io/aea-de-guidance/" TargetMode="External"/><Relationship Id="rId7" Type="http://schemas.openxmlformats.org/officeDocument/2006/relationships/hyperlink" Target="https://doi.org/10.5164/IAB.BHP7516.de.en.v1" TargetMode="External"/><Relationship Id="rId2" Type="http://schemas.openxmlformats.org/officeDocument/2006/relationships/hyperlink" Target="https://social-science-data-editors.github.io/guid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eadataeditor.github.io/aea-de-guidance/addtl-data-citation-guidance.html" TargetMode="External"/><Relationship Id="rId5" Type="http://schemas.openxmlformats.org/officeDocument/2006/relationships/hyperlink" Target="https://social-science-data-editors.github.io/guidance/Licensing_guidance.html" TargetMode="External"/><Relationship Id="rId10" Type="http://schemas.openxmlformats.org/officeDocument/2006/relationships/image" Target="../media/image114.png"/><Relationship Id="rId4" Type="http://schemas.openxmlformats.org/officeDocument/2006/relationships/hyperlink" Target="https://aeadataeditor.github.io/aea-de-guidance/template-README.html" TargetMode="External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802906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57/aer.2019075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hyperlink" Target="https://doi.org/10.1257/aer.20190759" TargetMode="Externa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  <a:endParaRPr lang="en-US" sz="1600" dirty="0" smtClean="0"/>
          </a:p>
          <a:p>
            <a:r>
              <a:rPr lang="en-US" sz="1600" dirty="0" smtClean="0"/>
              <a:t>© Lars Vilhuber                 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3" y="6371695"/>
            <a:ext cx="762000" cy="142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67" y="219221"/>
            <a:ext cx="1796270" cy="171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5063"/>
            <a:ext cx="12192000" cy="12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or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“Data Availability Policy” (2019)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the data, programs, and other details of the computations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 permit replication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programs.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manuscript is checked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datasets are used</a:t>
            </a:r>
          </a:p>
          <a:p>
            <a:r>
              <a:rPr lang="en-US" dirty="0"/>
              <a:t>Are they cited?</a:t>
            </a:r>
          </a:p>
          <a:p>
            <a:pPr lvl="1"/>
            <a:r>
              <a:rPr lang="en-US" dirty="0"/>
              <a:t>→ in Article?</a:t>
            </a:r>
          </a:p>
          <a:p>
            <a:pPr lvl="1"/>
            <a:r>
              <a:rPr lang="en-US" dirty="0"/>
              <a:t>→ in Online Appendix?</a:t>
            </a:r>
          </a:p>
          <a:p>
            <a:pPr lvl="1"/>
            <a:r>
              <a:rPr lang="en-US" dirty="0"/>
              <a:t>→ in README?</a:t>
            </a:r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manuscript is checked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datasets are used</a:t>
            </a:r>
          </a:p>
          <a:p>
            <a:r>
              <a:rPr lang="en-US" dirty="0"/>
              <a:t>Are they cited?</a:t>
            </a:r>
          </a:p>
          <a:p>
            <a:r>
              <a:rPr lang="en-US" dirty="0"/>
              <a:t>Is there additional information on access? </a:t>
            </a:r>
          </a:p>
          <a:p>
            <a:pPr lvl="1"/>
            <a:r>
              <a:rPr lang="en-US" dirty="0"/>
              <a:t>→ URL leads to exact data?</a:t>
            </a:r>
          </a:p>
          <a:p>
            <a:pPr lvl="1"/>
            <a:r>
              <a:rPr lang="en-US" dirty="0"/>
              <a:t>→ URL leads to application procedure?</a:t>
            </a:r>
          </a:p>
          <a:p>
            <a:pPr lvl="1"/>
            <a:r>
              <a:rPr lang="en-US" dirty="0"/>
              <a:t>→ other access procedure is described?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66" y="1501454"/>
            <a:ext cx="3902614" cy="2750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manuscript is checked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datasets are used</a:t>
            </a:r>
          </a:p>
          <a:p>
            <a:r>
              <a:rPr lang="en-US" dirty="0"/>
              <a:t>Are they cited?</a:t>
            </a:r>
          </a:p>
          <a:p>
            <a:r>
              <a:rPr lang="en-US" dirty="0"/>
              <a:t>Is there additional information on access? </a:t>
            </a:r>
          </a:p>
          <a:p>
            <a:r>
              <a:rPr lang="en-US" dirty="0"/>
              <a:t>Is there license/ data use information?</a:t>
            </a:r>
          </a:p>
          <a:p>
            <a:pPr lvl="1"/>
            <a:r>
              <a:rPr lang="en-US" dirty="0"/>
              <a:t>→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/>
              <a:t> the author provide the data?</a:t>
            </a:r>
          </a:p>
          <a:p>
            <a:pPr lvl="1"/>
            <a:r>
              <a:rPr lang="en-US" dirty="0"/>
              <a:t>→ Is the author </a:t>
            </a:r>
            <a:r>
              <a:rPr lang="en-US" b="1" u="sng" dirty="0">
                <a:solidFill>
                  <a:srgbClr val="FF0000"/>
                </a:solidFill>
              </a:rPr>
              <a:t>allowed</a:t>
            </a:r>
            <a:r>
              <a:rPr lang="en-US" dirty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OECD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URL does not always change!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(but sometimes it does)</a:t>
            </a: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New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OECD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URL does not always change!</a:t>
            </a:r>
          </a:p>
          <a:p>
            <a:r>
              <a:rPr lang="en-US" dirty="0"/>
              <a:t>(but sometimes it does)</a:t>
            </a:r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OECD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URL does not always change!</a:t>
            </a:r>
          </a:p>
          <a:p>
            <a:r>
              <a:rPr lang="en-US" dirty="0"/>
              <a:t>(and then it doesn’t…)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Academic data publisher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Academic data publisher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Academic data publisher-new!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FRED (St. Louis Fed)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German Restricted-access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German Restricted-access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German Restricted-access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Encourage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/>
              <a:t>Ensure that code reliably produces results</a:t>
            </a:r>
            <a:br>
              <a:rPr lang="en-US" sz="4000" dirty="0"/>
            </a:br>
            <a:r>
              <a:rPr lang="en-US" sz="4000" i="1" dirty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/>
              <a:t>Before you finish the manuscript, run all analysis code again</a:t>
            </a:r>
            <a:br>
              <a:rPr lang="en-US" sz="4000" dirty="0"/>
            </a:br>
            <a:r>
              <a:rPr lang="en-US" sz="4000" i="1" dirty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Streamlining replication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 script preferred</a:t>
            </a:r>
          </a:p>
          <a:p>
            <a:pPr lvl="1"/>
            <a:r>
              <a:rPr lang="en-US" dirty="0"/>
              <a:t>Least amount of manual effort</a:t>
            </a:r>
          </a:p>
          <a:p>
            <a:r>
              <a:rPr lang="en-US" dirty="0"/>
              <a:t>No manual manipulation </a:t>
            </a:r>
          </a:p>
          <a:p>
            <a:pPr lvl="1"/>
            <a:r>
              <a:rPr lang="en-US" dirty="0"/>
              <a:t>“Change the parameter to 0.2, then run the code again”</a:t>
            </a:r>
          </a:p>
          <a:p>
            <a:r>
              <a:rPr lang="en-US" dirty="0"/>
              <a:t>No manual copying of results</a:t>
            </a:r>
          </a:p>
          <a:p>
            <a:pPr lvl="1"/>
            <a:r>
              <a:rPr lang="en-US" dirty="0"/>
              <a:t>Write out/save tables and figures using packages</a:t>
            </a:r>
          </a:p>
          <a:p>
            <a:pPr lvl="1"/>
            <a:r>
              <a:rPr lang="en-US" dirty="0"/>
              <a:t>Compute all numbers in package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manual install of packages</a:t>
            </a:r>
          </a:p>
          <a:p>
            <a:pPr lvl="1"/>
            <a:r>
              <a:rPr lang="en-US" dirty="0"/>
              <a:t>Use a script to create all directories, install all necessary packages/requirements/etc.</a:t>
            </a:r>
          </a:p>
          <a:p>
            <a:r>
              <a:rPr lang="en-US" dirty="0"/>
              <a:t>Clear instructions!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77" y="3320257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14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8" y="607836"/>
            <a:ext cx="6477333" cy="3645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" y="2439905"/>
            <a:ext cx="6445581" cy="362603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019927" y="1961148"/>
            <a:ext cx="6292516" cy="2554545"/>
          </a:xfrm>
          <a:prstGeom prst="rect">
            <a:avLst/>
          </a:prstGeom>
          <a:solidFill>
            <a:schemeClr val="bg1"/>
          </a:solidFill>
          <a:ln>
            <a:solidFill>
              <a:srgbClr val="B31B1B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Provide data citations (in manuscript) and data availability statements (in README or appendix) </a:t>
            </a:r>
          </a:p>
        </p:txBody>
      </p:sp>
    </p:spTree>
    <p:extLst>
      <p:ext uri="{BB962C8B-B14F-4D97-AF65-F5344CB8AC3E}">
        <p14:creationId xmlns:p14="http://schemas.microsoft.com/office/powerpoint/2010/main" val="20754980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5716" y="674400"/>
            <a:ext cx="118605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>
                <a:solidFill>
                  <a:schemeClr val="bg1"/>
                </a:solidFill>
              </a:rPr>
              <a:t/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</a:t>
            </a:r>
            <a:b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standardized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73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support for researchers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in methods (with various centers, institutions, etc.)</a:t>
            </a:r>
          </a:p>
          <a:p>
            <a:pPr lvl="1"/>
            <a:r>
              <a:rPr lang="en-US" dirty="0"/>
              <a:t>For current researchers (Carpentries, custom, etc.)</a:t>
            </a:r>
          </a:p>
          <a:p>
            <a:pPr lvl="1"/>
            <a:r>
              <a:rPr lang="en-US" dirty="0"/>
              <a:t>For integration into curriculums</a:t>
            </a:r>
          </a:p>
          <a:p>
            <a:r>
              <a:rPr lang="en-US" dirty="0"/>
              <a:t>Tools to streamline the process </a:t>
            </a:r>
          </a:p>
          <a:p>
            <a:pPr lvl="1"/>
            <a:r>
              <a:rPr lang="en-US" dirty="0"/>
              <a:t>DOI for research data</a:t>
            </a:r>
          </a:p>
          <a:p>
            <a:pPr lvl="1"/>
            <a:r>
              <a:rPr lang="en-US" dirty="0"/>
              <a:t>Facilitate citation according to various practices (media, academia)</a:t>
            </a:r>
          </a:p>
          <a:p>
            <a:r>
              <a:rPr lang="en-US" dirty="0"/>
              <a:t>Awareness</a:t>
            </a:r>
          </a:p>
          <a:p>
            <a:pPr lvl="1"/>
            <a:r>
              <a:rPr lang="en-US" dirty="0"/>
              <a:t>Consider as part of performance measurement</a:t>
            </a:r>
          </a:p>
          <a:p>
            <a:pPr lvl="1"/>
            <a:r>
              <a:rPr lang="en-US" dirty="0"/>
              <a:t>Assess as part of institutional reputation</a:t>
            </a:r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Emphasize training in methods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Training for replicators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36" y="1468431"/>
            <a:ext cx="4004216" cy="44637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19" y="1468431"/>
            <a:ext cx="889758" cy="889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9FCA9-3961-4E4F-8A02-F828BAA90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47" y="1254660"/>
            <a:ext cx="2625425" cy="1288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249" y="2529222"/>
            <a:ext cx="3285448" cy="2944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A458B919-0DD1-0344-B368-C38F43ACD4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755" y="2358189"/>
            <a:ext cx="1992474" cy="822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014" y="3649588"/>
            <a:ext cx="3031835" cy="3098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0423" y="6009264"/>
            <a:ext cx="518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9"/>
              </a:rPr>
              <a:t>https://labordynamicsinstitute.github.io/replicability-training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hlinkClick r:id=""/>
              </a:rPr>
              <a:t>/</a:t>
            </a: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hlinkClick r:id=""/>
              </a:rPr>
              <a:t>https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9"/>
              </a:rPr>
              <a:t>://github.com/BITSS/ACRE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hlinkClick r:id=""/>
              </a:rPr>
              <a:t>/</a:t>
            </a:r>
          </a:p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hlinkClick r:id=""/>
              </a:rPr>
              <a:t>https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9"/>
              </a:rPr>
              <a:t>://www.projecttier.org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hlinkClick r:id="rId9"/>
              </a:rPr>
              <a:t>/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83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91043-CDC2-6D49-9E02-9DEE122D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Formal internal verification services?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D46F-EBFB-6243-A4A7-811394EE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is the (reputational) cost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irreproducible outputs?</a:t>
            </a:r>
          </a:p>
          <a:p>
            <a:r>
              <a:rPr lang="en-US" sz="2400" dirty="0"/>
              <a:t>What is the (time, money) cost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verifying reproducibility</a:t>
            </a:r>
            <a:r>
              <a:rPr lang="en-US" sz="2400" dirty="0"/>
              <a:t>?</a:t>
            </a:r>
          </a:p>
          <a:p>
            <a:r>
              <a:rPr lang="en-US" sz="2400" dirty="0"/>
              <a:t>What is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cost/benefit of transparency</a:t>
            </a:r>
            <a:r>
              <a:rPr lang="en-US" sz="2400" dirty="0"/>
              <a:t>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095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Different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methods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context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3D9673-FA9A-4A46-8CDE-0D635682A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6" y="2343149"/>
            <a:ext cx="4138380" cy="2327839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5530E-4EE7-B84B-B685-F1C302C02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4" y="2343150"/>
            <a:ext cx="4138380" cy="2327839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5800DBE-822E-7D44-B782-F2EA0776728F}"/>
              </a:ext>
            </a:extLst>
          </p:cNvPr>
          <p:cNvSpPr/>
          <p:nvPr/>
        </p:nvSpPr>
        <p:spPr>
          <a:xfrm>
            <a:off x="5098141" y="3004457"/>
            <a:ext cx="1995717" cy="849086"/>
          </a:xfrm>
          <a:prstGeom prst="leftRightArrow">
            <a:avLst/>
          </a:prstGeom>
          <a:solidFill>
            <a:srgbClr val="B31A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E3C9A30-1EA2-0946-A82A-E6E4341C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Tension between access and 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212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services</a:t>
            </a:r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/>
              <a:t>Your students!</a:t>
            </a:r>
          </a:p>
          <a:p>
            <a:pPr marL="0" indent="0" algn="ctr">
              <a:buNone/>
            </a:pPr>
            <a:r>
              <a:rPr lang="en-US" sz="9600" dirty="0"/>
              <a:t>Your colleagues!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494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Transportability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Any standards, tools, methods: must be transportable across journals (no custom solutions)</a:t>
            </a:r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science “guild”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hlinkClick r:id="rId3"/>
              </a:rPr>
              <a:t>https://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social-science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-data-editors.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github.io/</a:t>
            </a:r>
            <a:br>
              <a:rPr lang="en-US" sz="4400" dirty="0">
                <a:hlinkClick r:id="rId3"/>
              </a:rPr>
            </a:br>
            <a:r>
              <a:rPr lang="en-US" sz="4400" dirty="0">
                <a:hlinkClick r:id="rId3"/>
              </a:rPr>
              <a:t>guidance/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Richer metadata, more transparency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4400" b="1" dirty="0">
                <a:solidFill>
                  <a:schemeClr val="bg1"/>
                </a:solidFill>
                <a:hlinkClick r:id="rId2"/>
              </a:rPr>
              <a:t>https</a:t>
            </a:r>
            <a:r>
              <a:rPr lang="en-US" sz="4400" b="1">
                <a:solidFill>
                  <a:schemeClr val="bg1"/>
                </a:solidFill>
                <a:hlinkClick r:id="rId2"/>
              </a:rPr>
              <a:t>://</a:t>
            </a:r>
            <a:r>
              <a:rPr lang="en-US" sz="4400" b="1" smtClean="0">
                <a:solidFill>
                  <a:schemeClr val="bg1"/>
                </a:solidFill>
                <a:hlinkClick r:id="rId2"/>
              </a:rPr>
              <a:t>doi.org/10.5281/zenodo.3735536</a:t>
            </a:r>
            <a:r>
              <a:rPr lang="en-US" sz="4400" b="1" smtClean="0">
                <a:solidFill>
                  <a:schemeClr val="bg1"/>
                </a:solidFill>
              </a:rPr>
              <a:t>  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CBF9-945C-AC4F-9904-6BB5D9ED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45957-D01A-BF49-BAB0-6B930B2DC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https://social-science-data-editors.github.io/guidance/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https://aeadataeditor.github.io/aea-de-guidance/</a:t>
            </a:r>
            <a:endParaRPr lang="en-US" dirty="0"/>
          </a:p>
          <a:p>
            <a:pPr lvl="1"/>
            <a:r>
              <a:rPr lang="en-US" b="1" dirty="0">
                <a:hlinkClick r:id="rId4"/>
              </a:rPr>
              <a:t>template README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discussion of licensing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data citation guidance</a:t>
            </a:r>
            <a:endParaRPr lang="en-US" dirty="0"/>
          </a:p>
          <a:p>
            <a:r>
              <a:rPr lang="en-US" dirty="0"/>
              <a:t>German example:</a:t>
            </a:r>
          </a:p>
          <a:p>
            <a:pPr lvl="1"/>
            <a:r>
              <a:rPr lang="en-US" dirty="0"/>
              <a:t>Establishment History Panel (BHP)  DOI: </a:t>
            </a:r>
            <a:r>
              <a:rPr lang="en-US" dirty="0">
                <a:hlinkClick r:id="rId7"/>
              </a:rPr>
              <a:t>10.5164/IAB.BHP7516.de.en.v1</a:t>
            </a:r>
            <a:endParaRPr lang="en-US" dirty="0"/>
          </a:p>
          <a:p>
            <a:r>
              <a:rPr lang="en-US" dirty="0"/>
              <a:t>French verification service “cascade” within French RDC CASD</a:t>
            </a:r>
          </a:p>
          <a:p>
            <a:pPr lvl="1"/>
            <a:r>
              <a:rPr lang="en-US" dirty="0">
                <a:hlinkClick r:id="rId8"/>
              </a:rPr>
              <a:t>https://www.casd.eu/en/le-centre-dacces-securise-aux-donnees-casd/certification-de-resultats-cascad-casd/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958D-F905-FA47-B11A-5F6EBCEC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9390" y="1605695"/>
            <a:ext cx="1915885" cy="685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AA0D5-F1E5-E849-B719-A59C9640D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3757" y="2290899"/>
            <a:ext cx="1546860" cy="5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/>
              <a:t>Better public-use and shared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/>
              <a:t>Better public-use and shared data</a:t>
            </a:r>
          </a:p>
          <a:p>
            <a:r>
              <a:rPr lang="en-US" dirty="0"/>
              <a:t>Better ways of accessing preprints/ grey literature</a:t>
            </a:r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Early publications (20</a:t>
            </a:r>
            <a:r>
              <a:rPr lang="en-US" sz="3600" baseline="30000" dirty="0"/>
              <a:t>th</a:t>
            </a:r>
            <a:r>
              <a:rPr lang="en-US" sz="3600" dirty="0"/>
              <a:t> century) contained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/>
              <a:t>, and the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/>
              <a:t> was simple (maybe)</a:t>
            </a:r>
          </a:p>
          <a:p>
            <a:pPr lvl="1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/>
              <a:t> became electronic,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r>
              <a:rPr lang="en-US" sz="4000" dirty="0"/>
              <a:t> or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Results?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/>
              <a:t>40% </a:t>
            </a:r>
            <a:r>
              <a:rPr lang="en-US" dirty="0"/>
              <a:t>use restricted-access data</a:t>
            </a:r>
          </a:p>
          <a:p>
            <a:r>
              <a:rPr lang="en-US" sz="3600" b="1" dirty="0"/>
              <a:t>25% </a:t>
            </a:r>
            <a:r>
              <a:rPr lang="en-US" dirty="0"/>
              <a:t>use public-use data and are mostly or completely reproducible</a:t>
            </a:r>
          </a:p>
          <a:p>
            <a:r>
              <a:rPr lang="en-US" sz="3600" b="1" dirty="0"/>
              <a:t>25% </a:t>
            </a:r>
            <a:r>
              <a:rPr lang="en-US" dirty="0"/>
              <a:t>use public-use data and are only partially reproducible</a:t>
            </a:r>
          </a:p>
          <a:p>
            <a:r>
              <a:rPr lang="en-US" sz="3600" b="1" dirty="0"/>
              <a:t>10% </a:t>
            </a:r>
            <a:r>
              <a:rPr lang="en-US" dirty="0"/>
              <a:t>fail to yield useful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It’s only ½ full!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Hey, it’s not empty!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to curate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citation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/>
              <a:t>Macrodata</a:t>
            </a:r>
            <a:r>
              <a:rPr lang="en-US" sz="3200" b="1" dirty="0"/>
              <a:t>:</a:t>
            </a:r>
          </a:p>
          <a:p>
            <a:pPr marL="0" indent="0" algn="ctr">
              <a:buNone/>
            </a:pPr>
            <a:r>
              <a:rPr lang="en-US" dirty="0">
                <a:latin typeface="Century" panose="02040604050505020304" pitchFamily="18" charset="0"/>
              </a:rPr>
              <a:t>“We use data downloaded from </a:t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Bureau of Economic Analysis…”</a:t>
            </a:r>
            <a:endParaRPr lang="en-US" dirty="0"/>
          </a:p>
          <a:p>
            <a:r>
              <a:rPr lang="en-US" sz="3200" b="1" dirty="0"/>
              <a:t>Microdata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entury" panose="02040604050505020304" pitchFamily="18" charset="0"/>
              </a:rPr>
              <a:t>“… this paper uses data from </a:t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describing RELIABLE archives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Many datasets </a:t>
            </a:r>
          </a:p>
          <a:p>
            <a:pPr lvl="1"/>
            <a:r>
              <a:rPr lang="en-US" sz="3200" dirty="0"/>
              <a:t>Are imperfectly described</a:t>
            </a:r>
          </a:p>
          <a:p>
            <a:pPr lvl="2"/>
            <a:r>
              <a:rPr lang="en-US" sz="2800" dirty="0"/>
              <a:t>Very few data citations</a:t>
            </a:r>
          </a:p>
          <a:p>
            <a:pPr lvl="1"/>
            <a:r>
              <a:rPr lang="en-US" sz="3200" dirty="0"/>
              <a:t>Are badly documented</a:t>
            </a:r>
          </a:p>
          <a:p>
            <a:pPr lvl="1"/>
            <a:r>
              <a:rPr lang="en-US" sz="3200" dirty="0"/>
              <a:t>Have no (permanent) location defined </a:t>
            </a:r>
          </a:p>
          <a:p>
            <a:pPr lvl="2"/>
            <a:r>
              <a:rPr lang="en-US" sz="2800" dirty="0"/>
              <a:t>Even for data from high-profile organizations!</a:t>
            </a:r>
          </a:p>
          <a:p>
            <a:pPr lvl="1"/>
            <a:r>
              <a:rPr lang="en-US" sz="3200" dirty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3578" y="1678259"/>
            <a:ext cx="6024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round (2012-)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/>
              <a:t>Greater </a:t>
            </a:r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/>
              <a:t>2016, Data Editor for ASA Software Section</a:t>
            </a:r>
          </a:p>
          <a:p>
            <a:pPr lvl="1"/>
            <a:r>
              <a:rPr lang="en-US" sz="3600" dirty="0"/>
              <a:t>2016, Statistical review added Science</a:t>
            </a:r>
          </a:p>
          <a:p>
            <a:pPr lvl="1"/>
            <a:r>
              <a:rPr lang="en-US" sz="3600" dirty="0"/>
              <a:t>2017: AEA appoints Data Editor, with mandate to do similar activities </a:t>
            </a:r>
            <a:br>
              <a:rPr lang="en-US" sz="3600" dirty="0"/>
            </a:br>
            <a:r>
              <a:rPr lang="en-US" sz="2800" dirty="0"/>
              <a:t>(also EJ, </a:t>
            </a:r>
            <a:r>
              <a:rPr lang="en-US" sz="2800" dirty="0" err="1"/>
              <a:t>Restud</a:t>
            </a:r>
            <a:r>
              <a:rPr lang="en-US" sz="2800" dirty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 </a:t>
            </a:r>
            <a:r>
              <a:rPr lang="en-US" sz="8800" u="sng" dirty="0">
                <a:solidFill>
                  <a:schemeClr val="bg1"/>
                </a:solidFill>
              </a:rPr>
              <a:t>Verifying</a:t>
            </a:r>
            <a:r>
              <a:rPr lang="en-US" sz="8800" dirty="0">
                <a:solidFill>
                  <a:schemeClr val="bg1"/>
                </a:solidFill>
              </a:rPr>
              <a:t> 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29401" y="5909174"/>
            <a:ext cx="7552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Via @</a:t>
            </a:r>
            <a:r>
              <a:rPr lang="en-US" dirty="0" err="1"/>
              <a:t>sdellavi</a:t>
            </a:r>
            <a:endParaRPr lang="en-US" dirty="0"/>
          </a:p>
          <a:p>
            <a:r>
              <a:rPr lang="en-US" dirty="0"/>
              <a:t>E. W. Kemmerer. 2011. “</a:t>
            </a:r>
            <a:r>
              <a:rPr lang="en-US" dirty="0">
                <a:hlinkClick r:id="rId3"/>
              </a:rPr>
              <a:t>Seasonal Variations in the New York Money Market</a:t>
            </a:r>
            <a:r>
              <a:rPr lang="en-US" dirty="0"/>
              <a:t>.”</a:t>
            </a:r>
          </a:p>
          <a:p>
            <a:r>
              <a:rPr lang="en-US" i="1" dirty="0"/>
              <a:t>The American Economic Review, </a:t>
            </a:r>
            <a:r>
              <a:rPr lang="en-US" dirty="0"/>
              <a:t>Vol. 1, No. 1 (March 1911), pp. 33-49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Current Data Availability Policies are Broken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If the Data is </a:t>
            </a:r>
            <a:br>
              <a:rPr lang="en-US" sz="4800" dirty="0"/>
            </a:b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/>
              <a:t>,</a:t>
            </a:r>
            <a:br>
              <a:rPr lang="en-US" sz="4800" dirty="0"/>
            </a:b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b="1" dirty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>
                <a:solidFill>
                  <a:srgbClr val="C00000"/>
                </a:solidFill>
              </a:rPr>
            </a:br>
            <a:r>
              <a:rPr lang="en-US" sz="4000" dirty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asked for “deposits”…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If you used files at</a:t>
            </a:r>
            <a:br>
              <a:rPr lang="en-US" sz="6000" dirty="0"/>
            </a:br>
            <a:r>
              <a:rPr lang="en-US" sz="6000" dirty="0"/>
              <a:t>the National Archives,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asked for “deposits”…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If you used files at</a:t>
            </a:r>
            <a:br>
              <a:rPr lang="en-US" sz="6000" dirty="0"/>
            </a:br>
            <a:r>
              <a:rPr lang="en-US" sz="6000" dirty="0"/>
              <a:t>the National Archives,</a:t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b="1" dirty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147" y="674400"/>
            <a:ext cx="81141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</a:t>
            </a:r>
            <a:r>
              <a:rPr lang="en-US" sz="8800" dirty="0">
                <a:solidFill>
                  <a:schemeClr val="bg1"/>
                </a:solidFill>
              </a:rPr>
              <a:t>Require greater 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147" y="674400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</a:t>
            </a:r>
            <a:r>
              <a:rPr lang="en-US" sz="8800" dirty="0">
                <a:solidFill>
                  <a:schemeClr val="bg1"/>
                </a:solidFill>
              </a:rPr>
              <a:t>better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provenance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description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8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“supplemental ZIP files” and affiliated repositories?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/>
          </a:p>
          <a:p>
            <a:pPr lvl="1"/>
            <a:r>
              <a:rPr lang="en-US" dirty="0"/>
              <a:t>They can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/>
              <a:t>They can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/>
              <a:t>They can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What are the characteristics of </a:t>
            </a:r>
            <a:br>
              <a:rPr lang="en-US" dirty="0"/>
            </a:br>
            <a:r>
              <a:rPr lang="en-US" b="1" dirty="0"/>
              <a:t>trusted repositories</a:t>
            </a:r>
            <a:r>
              <a:rPr lang="en-US" dirty="0"/>
              <a:t> (data archives)?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/>
          </a:p>
          <a:p>
            <a:pPr lvl="1"/>
            <a:r>
              <a:rPr lang="en-US" dirty="0"/>
              <a:t>They DO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/>
              <a:t>They DO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/>
              <a:t>They DO ensure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self-deposit repositories in the social sciences</a:t>
            </a:r>
          </a:p>
          <a:p>
            <a:pPr lvl="1"/>
            <a:r>
              <a:rPr lang="en-US" sz="3200" dirty="0" err="1"/>
              <a:t>Dataverse</a:t>
            </a:r>
            <a:endParaRPr lang="en-US" sz="3200" dirty="0"/>
          </a:p>
          <a:p>
            <a:pPr lvl="1"/>
            <a:r>
              <a:rPr lang="en-US" sz="3200" dirty="0" err="1"/>
              <a:t>Figshare</a:t>
            </a:r>
            <a:endParaRPr lang="en-US" sz="3200" dirty="0"/>
          </a:p>
          <a:p>
            <a:pPr lvl="1"/>
            <a:r>
              <a:rPr lang="en-US" dirty="0"/>
              <a:t>(open)</a:t>
            </a:r>
            <a:r>
              <a:rPr lang="en-US" sz="3200" dirty="0"/>
              <a:t>ICPSR</a:t>
            </a:r>
          </a:p>
          <a:p>
            <a:pPr lvl="1"/>
            <a:r>
              <a:rPr lang="en-US" sz="3200" dirty="0" err="1"/>
              <a:t>Zenodo</a:t>
            </a:r>
            <a:endParaRPr lang="en-US" sz="3200" dirty="0"/>
          </a:p>
          <a:p>
            <a:pPr lvl="1"/>
            <a:r>
              <a:rPr lang="en-US" sz="3200" dirty="0"/>
              <a:t>Qualitative Data Repository (QDR)</a:t>
            </a:r>
          </a:p>
          <a:p>
            <a:pPr lvl="1"/>
            <a:r>
              <a:rPr lang="en-US" sz="3200" dirty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/>
              <a:t>40% </a:t>
            </a:r>
            <a:r>
              <a:rPr lang="en-US" dirty="0"/>
              <a:t>use restricted-access data</a:t>
            </a:r>
          </a:p>
          <a:p>
            <a:r>
              <a:rPr lang="en-US" sz="3600" b="1" dirty="0"/>
              <a:t>25% </a:t>
            </a:r>
            <a:r>
              <a:rPr lang="en-US" dirty="0"/>
              <a:t>use public-use data and are mostly or completely reproducible</a:t>
            </a:r>
          </a:p>
          <a:p>
            <a:r>
              <a:rPr lang="en-US" sz="3600" b="1" dirty="0"/>
              <a:t>25% </a:t>
            </a:r>
            <a:r>
              <a:rPr lang="en-US" dirty="0"/>
              <a:t>use public-use data and are only partially reproducible</a:t>
            </a:r>
          </a:p>
          <a:p>
            <a:r>
              <a:rPr lang="en-US" sz="3600" b="1" dirty="0"/>
              <a:t>10% </a:t>
            </a:r>
            <a:r>
              <a:rPr lang="en-US" dirty="0"/>
              <a:t>fail to yield useful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It’s only ½ full!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Hey, it’s not empty!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09" y="1243387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492" y="2549680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700" dirty="0"/>
              <a:t>More </a:t>
            </a:r>
            <a:r>
              <a:rPr lang="en-US" sz="1700" strike="sngStrike" dirty="0"/>
              <a:t>self-deposit</a:t>
            </a:r>
            <a:r>
              <a:rPr lang="en-US" sz="1700" dirty="0"/>
              <a:t> repositories in the social sciences</a:t>
            </a:r>
          </a:p>
          <a:p>
            <a:pPr lvl="1"/>
            <a:r>
              <a:rPr lang="en-US" sz="1700" dirty="0" err="1"/>
              <a:t>Dataverse</a:t>
            </a:r>
            <a:endParaRPr lang="en-US" sz="1700" dirty="0"/>
          </a:p>
          <a:p>
            <a:pPr lvl="1"/>
            <a:r>
              <a:rPr lang="en-US" sz="1700" dirty="0" err="1"/>
              <a:t>Figshare</a:t>
            </a:r>
            <a:endParaRPr lang="en-US" sz="1700" dirty="0"/>
          </a:p>
          <a:p>
            <a:pPr lvl="1"/>
            <a:r>
              <a:rPr lang="en-US" sz="1700" dirty="0"/>
              <a:t>(open)ICPSR</a:t>
            </a:r>
          </a:p>
          <a:p>
            <a:pPr lvl="1"/>
            <a:r>
              <a:rPr lang="en-US" sz="1700" dirty="0" err="1"/>
              <a:t>Zenodo</a:t>
            </a:r>
            <a:endParaRPr lang="en-US" sz="1700" dirty="0"/>
          </a:p>
          <a:p>
            <a:pPr lvl="1"/>
            <a:r>
              <a:rPr lang="en-US" sz="1700" dirty="0"/>
              <a:t>Qualitative Data Repository (QDR)</a:t>
            </a:r>
          </a:p>
          <a:p>
            <a:pPr lvl="1"/>
            <a:r>
              <a:rPr lang="en-US" sz="1700" dirty="0"/>
              <a:t>Others…	</a:t>
            </a:r>
          </a:p>
        </p:txBody>
      </p:sp>
      <p:sp>
        <p:nvSpPr>
          <p:cNvPr id="36" name="Freeform: Shape 13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15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0E941-D881-8A4F-A4EA-CB3BF645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06" y="938776"/>
            <a:ext cx="1048682" cy="531726"/>
          </a:xfrm>
          <a:prstGeom prst="rect">
            <a:avLst/>
          </a:prstGeom>
        </p:spPr>
      </p:pic>
      <p:sp>
        <p:nvSpPr>
          <p:cNvPr id="38" name="Freeform: Shape 17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6CA94-E07C-074F-A4AD-02C62812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09" y="918182"/>
            <a:ext cx="2754569" cy="1052092"/>
          </a:xfrm>
          <a:prstGeom prst="rect">
            <a:avLst/>
          </a:prstGeom>
        </p:spPr>
      </p:pic>
      <p:sp>
        <p:nvSpPr>
          <p:cNvPr id="40" name="Freeform: Shape 21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23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2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3F08-F52D-8F40-BB9F-37E1F207F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06" y="3718260"/>
            <a:ext cx="1885522" cy="73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553AD-E081-484E-A107-05550A8D2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841" y="5670909"/>
            <a:ext cx="2210937" cy="671759"/>
          </a:xfrm>
          <a:prstGeom prst="rect">
            <a:avLst/>
          </a:prstGeom>
        </p:spPr>
      </p:pic>
      <p:sp>
        <p:nvSpPr>
          <p:cNvPr id="43" name="Freeform: Shape 29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49D28-FAEF-954E-A7D2-4DB22EC7E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910" y="5237999"/>
            <a:ext cx="2110556" cy="8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7B44-BC34-AF48-87B0-A090C5EC7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DF46D1-63D2-A244-A9FB-5E2D65B2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65" y="1690688"/>
            <a:ext cx="3373669" cy="4351338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A62EBA-4CA8-824B-8AF5-289F376A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9" y="1690688"/>
            <a:ext cx="4912555" cy="435133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EF672C-9F6A-494E-83AD-444AA8715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93" y="1690689"/>
            <a:ext cx="15028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</a:t>
            </a:r>
            <a:r>
              <a:rPr lang="en-US" sz="8800" dirty="0">
                <a:solidFill>
                  <a:schemeClr val="bg1"/>
                </a:solidFill>
              </a:rPr>
              <a:t>Use trusted repositories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where possible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the problems…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Data and Code Deposits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Not every data repository is created equal</a:t>
            </a:r>
          </a:p>
          <a:p>
            <a:pPr lvl="1"/>
            <a:r>
              <a:rPr lang="en-US" sz="3200" b="1" u="sng" dirty="0" err="1">
                <a:solidFill>
                  <a:srgbClr val="C00000"/>
                </a:solidFill>
              </a:rPr>
              <a:t>Github</a:t>
            </a:r>
            <a:r>
              <a:rPr lang="en-US" sz="3200" dirty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Harvard University (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!) a reliable repository?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Data and Code Deposits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Not every restricted-access repository is created equal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The </a:t>
            </a:r>
            <a:r>
              <a:rPr lang="en-US" sz="3200" b="1" dirty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a reliable repository?</a:t>
            </a:r>
          </a:p>
          <a:p>
            <a:pPr lvl="1"/>
            <a:r>
              <a:rPr lang="en-US" sz="3200" b="1" dirty="0"/>
              <a:t>Are any </a:t>
            </a:r>
            <a:r>
              <a:rPr lang="en-US" sz="3200" b="1" dirty="0" err="1"/>
              <a:t>restriced</a:t>
            </a:r>
            <a:r>
              <a:rPr lang="en-US" sz="3200" b="1" dirty="0"/>
              <a:t>-access repositories reliable archives?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So: Describe them!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Data citations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/>
              <a:t>What is </a:t>
            </a:r>
            <a:r>
              <a:rPr lang="en-US" sz="4000" b="1" dirty="0"/>
              <a:t>FAIR</a:t>
            </a:r>
            <a:r>
              <a:rPr lang="en-US" sz="4000" dirty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</a:p>
          <a:p>
            <a:pPr lvl="1"/>
            <a:r>
              <a:rPr lang="en-US" sz="4800" b="1" dirty="0"/>
              <a:t>A</a:t>
            </a:r>
            <a:r>
              <a:rPr lang="en-US" sz="4000" dirty="0"/>
              <a:t>ccessible, </a:t>
            </a:r>
          </a:p>
          <a:p>
            <a:pPr lvl="1"/>
            <a:r>
              <a:rPr lang="en-US" sz="4800" b="1" dirty="0"/>
              <a:t>I</a:t>
            </a:r>
            <a:r>
              <a:rPr lang="en-US" sz="4000" dirty="0"/>
              <a:t>nteroperable, and </a:t>
            </a:r>
          </a:p>
          <a:p>
            <a:pPr lvl="1"/>
            <a:r>
              <a:rPr lang="en-US" sz="4800" b="1" dirty="0"/>
              <a:t>R</a:t>
            </a:r>
            <a:r>
              <a:rPr lang="en-US" sz="4000" dirty="0"/>
              <a:t>e-usable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Starts with Data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Citation Principles</a:t>
            </a:r>
          </a:p>
          <a:p>
            <a:r>
              <a:rPr lang="en-US" dirty="0"/>
              <a:t>Image of a standard data citation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data citations not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tell you “where”</a:t>
            </a:r>
          </a:p>
          <a:p>
            <a:r>
              <a:rPr lang="en-US" dirty="0"/>
              <a:t>But most do not </a:t>
            </a:r>
          </a:p>
          <a:p>
            <a:pPr lvl="1"/>
            <a:r>
              <a:rPr lang="en-US" dirty="0"/>
              <a:t>“who can access”</a:t>
            </a:r>
          </a:p>
          <a:p>
            <a:pPr lvl="1"/>
            <a:r>
              <a:rPr lang="en-US" dirty="0"/>
              <a:t>“for how long”</a:t>
            </a:r>
          </a:p>
          <a:p>
            <a:pPr lvl="1"/>
            <a:r>
              <a:rPr lang="en-US" dirty="0"/>
              <a:t>“under what conditions”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Modern publications need </a:t>
            </a:r>
            <a:br>
              <a:rPr lang="en-US" sz="3600" b="1" dirty="0"/>
            </a:br>
            <a:r>
              <a:rPr lang="en-US" sz="3600" b="1" dirty="0"/>
              <a:t>the same transparency and completeness</a:t>
            </a:r>
            <a:br>
              <a:rPr lang="en-US" sz="3600" b="1" dirty="0"/>
            </a:br>
            <a:r>
              <a:rPr lang="en-US" sz="3600" b="1" dirty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Statements (DAS)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statement 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found</a:t>
            </a:r>
          </a:p>
          <a:p>
            <a:pPr lvl="1"/>
            <a:r>
              <a:rPr lang="en-US" dirty="0"/>
              <a:t>including unique identifiers linking to publicly archived datasets analyzed or generated during the study. </a:t>
            </a:r>
          </a:p>
          <a:p>
            <a:r>
              <a:rPr lang="en-US" dirty="0"/>
              <a:t>DASs 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made (immediately) available </a:t>
            </a:r>
          </a:p>
          <a:p>
            <a:pPr lvl="1"/>
            <a:r>
              <a:rPr lang="en-US" b="1" dirty="0"/>
              <a:t>need for registration</a:t>
            </a:r>
            <a:r>
              <a:rPr lang="en-US" dirty="0"/>
              <a:t>, ethical or legal restrictions, or because of an embargo period</a:t>
            </a:r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statement about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/>
              <a:t>data will be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/>
              <a:t> (policy)</a:t>
            </a:r>
          </a:p>
          <a:p>
            <a:pPr lvl="1"/>
            <a:r>
              <a:rPr lang="en-US" dirty="0"/>
              <a:t>DOI assignments implies </a:t>
            </a:r>
            <a:r>
              <a:rPr lang="en-US" b="1" dirty="0"/>
              <a:t>long-term curation</a:t>
            </a:r>
          </a:p>
          <a:p>
            <a:pPr lvl="1"/>
            <a:r>
              <a:rPr lang="en-US" dirty="0"/>
              <a:t>But long-term curation </a:t>
            </a:r>
            <a:r>
              <a:rPr lang="en-US" sz="3000" b="1" dirty="0"/>
              <a:t>does not require DOI</a:t>
            </a:r>
            <a:r>
              <a:rPr lang="en-US" dirty="0"/>
              <a:t>! </a:t>
            </a:r>
          </a:p>
          <a:p>
            <a:r>
              <a:rPr lang="en-US" dirty="0"/>
              <a:t>A statement about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/>
              <a:t>Not every dataset is in the public domain</a:t>
            </a:r>
          </a:p>
          <a:p>
            <a:pPr lvl="1"/>
            <a:r>
              <a:rPr lang="en-US" dirty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</a:t>
            </a:r>
            <a:r>
              <a:rPr lang="en-US" sz="8800" dirty="0">
                <a:solidFill>
                  <a:schemeClr val="bg1"/>
                </a:solidFill>
              </a:rPr>
              <a:t>Improve 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069" y="1293249"/>
            <a:ext cx="8312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Why Reproducibility, Provenance?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53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5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Credibility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https://doi.org/10.1257/aer.20190759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7313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Credibility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93" y="1193243"/>
            <a:ext cx="3930852" cy="3988005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306402"/>
            <a:ext cx="5319963" cy="4372704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327374" y="1803847"/>
            <a:ext cx="4886926" cy="384698"/>
            <a:chOff x="6327374" y="1803847"/>
            <a:chExt cx="4886926" cy="384698"/>
          </a:xfrm>
        </p:grpSpPr>
        <p:sp>
          <p:nvSpPr>
            <p:cNvPr id="12" name="Rectangle 11"/>
            <p:cNvSpPr/>
            <p:nvPr/>
          </p:nvSpPr>
          <p:spPr>
            <a:xfrm>
              <a:off x="10155521" y="1803847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27374" y="1978136"/>
              <a:ext cx="689289" cy="2104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41192" y="3631604"/>
            <a:ext cx="4820205" cy="408417"/>
            <a:chOff x="6341192" y="3631604"/>
            <a:chExt cx="4820205" cy="408417"/>
          </a:xfrm>
        </p:grpSpPr>
        <p:sp>
          <p:nvSpPr>
            <p:cNvPr id="14" name="Rectangle 13"/>
            <p:cNvSpPr/>
            <p:nvPr/>
          </p:nvSpPr>
          <p:spPr>
            <a:xfrm>
              <a:off x="10102618" y="3631604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41192" y="3818212"/>
              <a:ext cx="1142450" cy="2218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https://doi.org/10.1257/aer.20190759</a:t>
            </a:r>
            <a:r>
              <a:rPr lang="en-US" dirty="0"/>
              <a:t>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28649" y="564827"/>
            <a:ext cx="7859892" cy="2634387"/>
            <a:chOff x="228649" y="564827"/>
            <a:chExt cx="7859892" cy="26343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49" y="569401"/>
              <a:ext cx="7859892" cy="2629813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508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317925" y="1564471"/>
              <a:ext cx="7165717" cy="26115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925" y="564827"/>
              <a:ext cx="7646980" cy="999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8649" y="1811681"/>
              <a:ext cx="7736256" cy="134823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1859" y="3788327"/>
            <a:ext cx="9718865" cy="2410876"/>
            <a:chOff x="511859" y="3788327"/>
            <a:chExt cx="9718865" cy="24108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59" y="3788327"/>
              <a:ext cx="9718865" cy="2403590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1270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987933" y="4653866"/>
              <a:ext cx="8817804" cy="46874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83103" y="3793069"/>
              <a:ext cx="9081152" cy="84584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6743" y="5122613"/>
              <a:ext cx="8937511" cy="107659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3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0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708" y="676730"/>
            <a:ext cx="6576292" cy="54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67433" y="1514973"/>
            <a:ext cx="6257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Replicability?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365" y="1825625"/>
            <a:ext cx="952527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543844" y="3225582"/>
              <a:ext cx="3438360" cy="1261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5524" y="3137742"/>
                <a:ext cx="3563280" cy="14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342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4" y="3526447"/>
            <a:ext cx="5787615" cy="3184316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73" y="1949116"/>
            <a:ext cx="4900895" cy="3994484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1" y="297389"/>
            <a:ext cx="6413829" cy="3899100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“Data Availability Policy”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Data Availability Policy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>
                <a:solidFill>
                  <a:schemeClr val="bg1"/>
                </a:solidFill>
              </a:rPr>
              <a:t>clearly and precisely </a:t>
            </a:r>
            <a:r>
              <a:rPr lang="en-US" dirty="0">
                <a:solidFill>
                  <a:schemeClr val="bg1"/>
                </a:solidFill>
              </a:rPr>
              <a:t>documented and are </a:t>
            </a:r>
            <a:r>
              <a:rPr lang="en-US" b="1" u="sng" dirty="0">
                <a:solidFill>
                  <a:schemeClr val="bg1"/>
                </a:solidFill>
              </a:rPr>
              <a:t>readily available</a:t>
            </a:r>
            <a:r>
              <a:rPr lang="en-US" dirty="0">
                <a:solidFill>
                  <a:schemeClr val="bg1"/>
                </a:solidFill>
              </a:rPr>
              <a:t> to any researcher for purposes of replication.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bg1"/>
                </a:solidFill>
              </a:rPr>
              <a:t>provide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prior to publication</a:t>
            </a:r>
            <a:r>
              <a:rPr lang="en-US" dirty="0">
                <a:solidFill>
                  <a:schemeClr val="bg1"/>
                </a:solidFill>
              </a:rPr>
              <a:t>, the data, programs, and other details of the computations </a:t>
            </a:r>
            <a:r>
              <a:rPr lang="en-US" sz="3200" b="1" dirty="0">
                <a:solidFill>
                  <a:schemeClr val="bg1"/>
                </a:solidFill>
              </a:rPr>
              <a:t>sufficient to permit replication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These will be </a:t>
            </a:r>
            <a:r>
              <a:rPr lang="en-US" sz="3200" b="1" dirty="0">
                <a:solidFill>
                  <a:schemeClr val="bg1"/>
                </a:solidFill>
              </a:rPr>
              <a:t>posted on the AEA website</a:t>
            </a:r>
            <a:r>
              <a:rPr lang="en-US" dirty="0">
                <a:solidFill>
                  <a:schemeClr val="bg1"/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2558" y="205600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clearly and precisely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162927" y="2434845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readily available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235113" y="3574325"/>
            <a:ext cx="611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02869" y="4001294"/>
            <a:ext cx="125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details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99621" y="3965198"/>
            <a:ext cx="257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92869" y="4344315"/>
            <a:ext cx="348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permit replication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56422" y="434571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227" y="2056004"/>
            <a:ext cx="358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documented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55456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24323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25664 -0.1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-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30925 -0.0150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5247 -0.014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0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555 L 0.29727 -0.0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2239 0.00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Data Availability Policy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690688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b="1" u="sng" dirty="0"/>
          </a:p>
          <a:p>
            <a:pPr marL="0" indent="0" fontAlgn="base">
              <a:buNone/>
            </a:pPr>
            <a:r>
              <a:rPr lang="en-US" b="1" u="sng" dirty="0"/>
              <a:t>clearly and precisely </a:t>
            </a:r>
            <a:r>
              <a:rPr lang="en-US" dirty="0"/>
              <a:t>documented </a:t>
            </a:r>
          </a:p>
          <a:p>
            <a:pPr marL="0" indent="0" fontAlgn="base">
              <a:buNone/>
            </a:pPr>
            <a:r>
              <a:rPr lang="en-US" b="1" u="sng" dirty="0"/>
              <a:t>readily available</a:t>
            </a:r>
            <a:r>
              <a:rPr lang="en-US" dirty="0"/>
              <a:t> </a:t>
            </a:r>
          </a:p>
          <a:p>
            <a:pPr marL="0" indent="0" fontAlgn="base">
              <a:buNone/>
            </a:pPr>
            <a:r>
              <a:rPr lang="en-US" dirty="0"/>
              <a:t>must </a:t>
            </a:r>
            <a:r>
              <a:rPr lang="en-US" sz="3200" b="1" dirty="0"/>
              <a:t>provide</a:t>
            </a:r>
            <a:r>
              <a:rPr lang="en-US" dirty="0"/>
              <a:t>, </a:t>
            </a:r>
            <a:r>
              <a:rPr lang="en-US" sz="3200" b="1" dirty="0"/>
              <a:t>prior to publication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details </a:t>
            </a:r>
            <a:r>
              <a:rPr lang="en-US" sz="3200" b="1" dirty="0"/>
              <a:t>sufficient to permit replication</a:t>
            </a:r>
          </a:p>
          <a:p>
            <a:pPr marL="0" indent="0" fontAlgn="base">
              <a:buNone/>
            </a:pPr>
            <a:r>
              <a:rPr lang="en-US" sz="3200" b="1" dirty="0"/>
              <a:t>posted on the AEA website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59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Data &amp; Code Availability Policy (2019)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the data, programs, and other details of the computations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 permit replication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programs.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https://doi.org/10.17226/25303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DCAP (2018→2019)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These 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AEA Pre-Publication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paper that receives a “conditional acceptance” is verified</a:t>
            </a:r>
          </a:p>
          <a:p>
            <a:pPr lvl="1"/>
            <a:r>
              <a:rPr lang="en-US" i="1" dirty="0"/>
              <a:t>Data citations</a:t>
            </a:r>
          </a:p>
          <a:p>
            <a:pPr lvl="1"/>
            <a:r>
              <a:rPr lang="en-US" i="1" dirty="0"/>
              <a:t>Quality of README</a:t>
            </a:r>
          </a:p>
          <a:p>
            <a:pPr lvl="1"/>
            <a:r>
              <a:rPr lang="en-US" i="1" dirty="0"/>
              <a:t>Quality of code</a:t>
            </a:r>
          </a:p>
          <a:p>
            <a:pPr lvl="1"/>
            <a:r>
              <a:rPr lang="en-US" i="1" dirty="0"/>
              <a:t>Reproducibility of code</a:t>
            </a:r>
          </a:p>
          <a:p>
            <a:pPr lvl="1"/>
            <a:r>
              <a:rPr lang="en-US" i="1" dirty="0"/>
              <a:t>Quality of metadata in the repository</a:t>
            </a:r>
          </a:p>
          <a:p>
            <a:pPr lvl="1"/>
            <a:endParaRPr lang="en-US" i="1" dirty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Reproducibility Check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doing that?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/>
              <a:t>Earlier reproducibility work</a:t>
            </a:r>
            <a:r>
              <a:rPr lang="en-US" dirty="0"/>
              <a:t>: </a:t>
            </a:r>
            <a:r>
              <a:rPr lang="en-US" b="1" dirty="0"/>
              <a:t>Flavio </a:t>
            </a:r>
            <a:r>
              <a:rPr lang="en-US" b="1" dirty="0" err="1"/>
              <a:t>Stanchi</a:t>
            </a:r>
            <a:r>
              <a:rPr lang="en-US" b="1" dirty="0"/>
              <a:t> </a:t>
            </a:r>
            <a:r>
              <a:rPr lang="en-US" dirty="0"/>
              <a:t>(now at </a:t>
            </a:r>
            <a:r>
              <a:rPr lang="en-US" dirty="0" err="1"/>
              <a:t>AirBnb</a:t>
            </a:r>
            <a:r>
              <a:rPr lang="en-US" dirty="0"/>
              <a:t>), </a:t>
            </a:r>
            <a:r>
              <a:rPr lang="en-US" b="1" dirty="0" err="1"/>
              <a:t>Sylverie</a:t>
            </a:r>
            <a:r>
              <a:rPr lang="en-US" b="1" dirty="0"/>
              <a:t> Herbert</a:t>
            </a:r>
            <a:r>
              <a:rPr lang="en-US" dirty="0"/>
              <a:t> (on the market), </a:t>
            </a:r>
            <a:r>
              <a:rPr lang="en-US" b="1" dirty="0" err="1"/>
              <a:t>Hautahi</a:t>
            </a:r>
            <a:r>
              <a:rPr lang="en-US" b="1" dirty="0"/>
              <a:t> </a:t>
            </a:r>
            <a:r>
              <a:rPr lang="en-US" b="1" dirty="0" err="1"/>
              <a:t>Kingi</a:t>
            </a:r>
            <a:r>
              <a:rPr lang="en-US" dirty="0"/>
              <a:t> (</a:t>
            </a:r>
            <a:r>
              <a:rPr lang="en-US" dirty="0" err="1"/>
              <a:t>Impaq</a:t>
            </a:r>
            <a:r>
              <a:rPr lang="en-US" dirty="0"/>
              <a:t>)</a:t>
            </a:r>
          </a:p>
          <a:p>
            <a:r>
              <a:rPr lang="en-US" u="sng" dirty="0"/>
              <a:t>Current lead graduate students</a:t>
            </a:r>
            <a:r>
              <a:rPr lang="en-US" dirty="0"/>
              <a:t>: </a:t>
            </a:r>
            <a:r>
              <a:rPr lang="en-US" b="1" dirty="0"/>
              <a:t>David </a:t>
            </a:r>
            <a:r>
              <a:rPr lang="en-US" b="1" dirty="0" err="1"/>
              <a:t>Wasser</a:t>
            </a:r>
            <a:r>
              <a:rPr lang="en-US" b="1" dirty="0"/>
              <a:t> </a:t>
            </a:r>
            <a:r>
              <a:rPr lang="en-US" dirty="0"/>
              <a:t>(until Dec 2019), </a:t>
            </a:r>
            <a:r>
              <a:rPr lang="en-US" b="1" dirty="0"/>
              <a:t>Meredith Welch </a:t>
            </a:r>
            <a:r>
              <a:rPr lang="en-US" dirty="0"/>
              <a:t>(since Jan 2020)</a:t>
            </a:r>
          </a:p>
          <a:p>
            <a:r>
              <a:rPr lang="en-US" u="sng" dirty="0"/>
              <a:t>Current and past undergraduate students</a:t>
            </a:r>
            <a:r>
              <a:rPr lang="en-US" dirty="0"/>
              <a:t>: Alexia Ge, Anthony Peraza, Craig Schulman, Elijah B. Ruiz, Gabriel Bond, Jason S.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/>
              <a:t>Linchen</a:t>
            </a:r>
            <a:r>
              <a:rPr lang="en-US" dirty="0"/>
              <a:t> Zhang,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/>
              <a:t>, </a:t>
            </a:r>
            <a:r>
              <a:rPr lang="en-US" b="1" dirty="0"/>
              <a:t>Naomi Li</a:t>
            </a:r>
            <a:r>
              <a:rPr lang="en-US" dirty="0"/>
              <a:t>, Nicholas Swan,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William Hernandez,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Xu</a:t>
            </a:r>
            <a:r>
              <a:rPr lang="en-US" dirty="0"/>
              <a:t>, Xing Su, </a:t>
            </a:r>
            <a:r>
              <a:rPr lang="en-US" dirty="0" err="1"/>
              <a:t>Jiazhen</a:t>
            </a:r>
            <a:r>
              <a:rPr lang="en-US" dirty="0"/>
              <a:t> Tan , </a:t>
            </a:r>
            <a:r>
              <a:rPr lang="en-US" dirty="0" err="1"/>
              <a:t>Xueshi</a:t>
            </a:r>
            <a:r>
              <a:rPr lang="en-US" dirty="0"/>
              <a:t> Su, </a:t>
            </a:r>
            <a:r>
              <a:rPr lang="en-US" dirty="0" err="1"/>
              <a:t>Vendela</a:t>
            </a:r>
            <a:r>
              <a:rPr lang="en-US" dirty="0"/>
              <a:t> Norman, Anderson Park, </a:t>
            </a:r>
            <a:r>
              <a:rPr lang="en-US" i="1" dirty="0" err="1"/>
              <a:t>Nehedin</a:t>
            </a:r>
            <a:r>
              <a:rPr lang="en-US" i="1" dirty="0"/>
              <a:t> Juarez, </a:t>
            </a:r>
            <a:r>
              <a:rPr lang="en-US" i="1" dirty="0" err="1"/>
              <a:t>Rubal</a:t>
            </a:r>
            <a:r>
              <a:rPr lang="en-US" i="1" dirty="0"/>
              <a:t> Mistry, </a:t>
            </a:r>
            <a:r>
              <a:rPr lang="en-US" i="1" dirty="0" err="1"/>
              <a:t>Syon</a:t>
            </a:r>
            <a:r>
              <a:rPr lang="en-US" i="1" dirty="0"/>
              <a:t> </a:t>
            </a:r>
            <a:r>
              <a:rPr lang="en-US" i="1" dirty="0" err="1"/>
              <a:t>Verma</a:t>
            </a:r>
            <a:r>
              <a:rPr lang="en-US" i="1" dirty="0"/>
              <a:t>, William Silverman, Zechariah </a:t>
            </a:r>
            <a:r>
              <a:rPr lang="en-US" i="1" dirty="0" err="1"/>
              <a:t>Karsana</a:t>
            </a:r>
            <a:endParaRPr lang="en-US" i="1" dirty="0"/>
          </a:p>
          <a:p>
            <a:r>
              <a:rPr lang="en-US" u="sng" dirty="0"/>
              <a:t>Other graduate students</a:t>
            </a:r>
            <a:r>
              <a:rPr lang="en-US" dirty="0"/>
              <a:t>: Aviv </a:t>
            </a:r>
            <a:r>
              <a:rPr lang="en-US" dirty="0" err="1"/>
              <a:t>Caspi</a:t>
            </a:r>
            <a:r>
              <a:rPr lang="en-US" dirty="0"/>
              <a:t>, Leah Kim</a:t>
            </a:r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Goal: Improve reproducibility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Data and Code Deposits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Check README </a:t>
            </a:r>
          </a:p>
          <a:p>
            <a:pPr lvl="2"/>
            <a:r>
              <a:rPr lang="en-US" dirty="0"/>
              <a:t>Legible? Intelligible? Complete?</a:t>
            </a:r>
          </a:p>
          <a:p>
            <a:pPr lvl="1"/>
            <a:r>
              <a:rPr lang="en-US" dirty="0"/>
              <a:t>Check Code</a:t>
            </a:r>
          </a:p>
          <a:p>
            <a:pPr lvl="2"/>
            <a:r>
              <a:rPr lang="en-US" dirty="0"/>
              <a:t>Where is Table 1? Figure 1? Could this work?</a:t>
            </a:r>
          </a:p>
          <a:p>
            <a:pPr lvl="1"/>
            <a:r>
              <a:rPr lang="en-US" dirty="0"/>
              <a:t>Check Access Rights</a:t>
            </a:r>
          </a:p>
          <a:p>
            <a:pPr lvl="2"/>
            <a:r>
              <a:rPr lang="en-US" dirty="0"/>
              <a:t>Can the author provides us with data?</a:t>
            </a:r>
          </a:p>
          <a:p>
            <a:pPr lvl="2"/>
            <a:r>
              <a:rPr lang="en-US" dirty="0"/>
              <a:t>Does the data access as described work?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51" y="2754385"/>
            <a:ext cx="3743498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reproduced articles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28, 2019 (4.5 </a:t>
            </a:r>
            <a:r>
              <a:rPr lang="en-US" dirty="0" err="1"/>
              <a:t>mths</a:t>
            </a:r>
            <a:r>
              <a:rPr lang="en-US" dirty="0"/>
              <a:t>), the AEA Data Editor team conducted </a:t>
            </a:r>
          </a:p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216 assessments </a:t>
            </a:r>
          </a:p>
          <a:p>
            <a:r>
              <a:rPr lang="en-US" dirty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(as of today, approx. 600 assessments)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reproduced articles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typical article goes through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/>
              <a:t>of assessment (none were perfect)</a:t>
            </a:r>
          </a:p>
          <a:p>
            <a:r>
              <a:rPr lang="en-US" dirty="0"/>
              <a:t>Conversely,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not a single study was irreproducible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(not supporting manuscript claims)</a:t>
            </a:r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reproduced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 is turnaround of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7772400" y="1690688"/>
            <a:ext cx="1299411" cy="2508333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reproduced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Total time (from first submission to final signoff) is </a:t>
            </a:r>
            <a:r>
              <a:rPr lang="en-US" sz="3600" b="1" dirty="0">
                <a:solidFill>
                  <a:srgbClr val="FF0000"/>
                </a:solidFill>
              </a:rPr>
              <a:t>too long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team size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Grown from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/>
              <a:t>+ 1 graduate assistant</a:t>
            </a:r>
          </a:p>
          <a:p>
            <a:r>
              <a:rPr lang="en-US" dirty="0"/>
              <a:t>To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18 undergraduates</a:t>
            </a:r>
            <a:r>
              <a:rPr lang="en-US" dirty="0"/>
              <a:t>, </a:t>
            </a:r>
            <a:br>
              <a:rPr lang="en-US" dirty="0"/>
            </a:b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15 trainees</a:t>
            </a:r>
            <a:r>
              <a:rPr lang="en-US" dirty="0"/>
              <a:t>, + 1 graduate assistant (+ 1 volunteer)</a:t>
            </a:r>
          </a:p>
          <a:p>
            <a:r>
              <a:rPr lang="en-US" dirty="0"/>
              <a:t>And: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on reproduced 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author response time is also a contributor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4" name="TextBox 3"/>
          <p:cNvSpPr txBox="1"/>
          <p:nvPr/>
        </p:nvSpPr>
        <p:spPr>
          <a:xfrm>
            <a:off x="6581274" y="5479869"/>
            <a:ext cx="477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0                       20                    40                    60</a:t>
            </a:r>
          </a:p>
        </p:txBody>
      </p:sp>
      <p:sp>
        <p:nvSpPr>
          <p:cNvPr id="5" name="Rectangle 4"/>
          <p:cNvSpPr/>
          <p:nvPr/>
        </p:nvSpPr>
        <p:spPr>
          <a:xfrm>
            <a:off x="6268453" y="5434493"/>
            <a:ext cx="5085346" cy="9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efforts at the AEA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/>
              <a:t>Greater transparency of the code and data archives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/>
              <a:t>Leave code where it is when appropriate</a:t>
            </a:r>
          </a:p>
          <a:p>
            <a:pPr lvl="2"/>
            <a:r>
              <a:rPr lang="en-US" sz="2400" dirty="0"/>
              <a:t>Leave data where it is almost always</a:t>
            </a:r>
          </a:p>
          <a:p>
            <a:pPr lvl="2"/>
            <a:r>
              <a:rPr lang="en-US" sz="2400" dirty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Full-featured repository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principles rely on metadata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findability relies on metadata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archives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3</a:t>
            </a:r>
            <a:r>
              <a:rPr lang="en-US" dirty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br>
              <a:rPr lang="en-US" dirty="0"/>
            </a:br>
            <a:r>
              <a:rPr lang="en-US" dirty="0"/>
              <a:t>(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/>
              <a:t> of all supplements) </a:t>
            </a:r>
          </a:p>
          <a:p>
            <a:r>
              <a:rPr lang="en-US" dirty="0"/>
              <a:t>followed 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>
                <a:solidFill>
                  <a:schemeClr val="accent2"/>
                </a:solidFill>
              </a:rPr>
              <a:t>22.45%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stats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3494</Words>
  <Application>Microsoft Office PowerPoint</Application>
  <PresentationFormat>Widescreen</PresentationFormat>
  <Paragraphs>674</Paragraphs>
  <Slides>139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Calibri Light</vt:lpstr>
      <vt:lpstr>Calibri</vt:lpstr>
      <vt:lpstr>Roboto</vt:lpstr>
      <vt:lpstr>Montserrat</vt:lpstr>
      <vt:lpstr>Arial</vt:lpstr>
      <vt:lpstr>Century</vt:lpstr>
      <vt:lpstr>Office Theme</vt:lpstr>
      <vt:lpstr>Implementing Increased Transparency, and Reproducibility in Economics</vt:lpstr>
      <vt:lpstr>Efficiency of scholary discourse?</vt:lpstr>
      <vt:lpstr>PowerPoint Presentation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Credibility</vt:lpstr>
      <vt:lpstr>Credibility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Who is doing that?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Stats on reproduced articles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Streamlining replication packages</vt:lpstr>
      <vt:lpstr>PowerPoint Presentation</vt:lpstr>
      <vt:lpstr>PowerPoint Presentation</vt:lpstr>
      <vt:lpstr>PowerPoint Presentation</vt:lpstr>
      <vt:lpstr>Better support for researchers</vt:lpstr>
      <vt:lpstr>Emphasize training in methods</vt:lpstr>
      <vt:lpstr>Formal internal verification services?</vt:lpstr>
      <vt:lpstr>PowerPoint Presentation</vt:lpstr>
      <vt:lpstr>Tension between access and reproducibility</vt:lpstr>
      <vt:lpstr>Verification services</vt:lpstr>
      <vt:lpstr>Verification services</vt:lpstr>
      <vt:lpstr>PowerPoint Presentation</vt:lpstr>
      <vt:lpstr>Goal: Transportability</vt:lpstr>
      <vt:lpstr>Social science “guild”</vt:lpstr>
      <vt:lpstr>Richer metadata, more transparency</vt:lpstr>
      <vt:lpstr>PowerPoint Presentation</vt:lpstr>
      <vt:lpstr>Some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</cp:revision>
  <dcterms:created xsi:type="dcterms:W3CDTF">2020-03-31T02:20:35Z</dcterms:created>
  <dcterms:modified xsi:type="dcterms:W3CDTF">2020-04-01T02:38:28Z</dcterms:modified>
</cp:coreProperties>
</file>